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5.xml" ContentType="application/inkml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5" r:id="rId3"/>
    <p:sldId id="266" r:id="rId4"/>
    <p:sldId id="319" r:id="rId5"/>
    <p:sldId id="297" r:id="rId6"/>
    <p:sldId id="298" r:id="rId7"/>
    <p:sldId id="299" r:id="rId8"/>
    <p:sldId id="316" r:id="rId9"/>
    <p:sldId id="317" r:id="rId10"/>
    <p:sldId id="318" r:id="rId11"/>
    <p:sldId id="282" r:id="rId12"/>
    <p:sldId id="334" r:id="rId13"/>
    <p:sldId id="335" r:id="rId14"/>
    <p:sldId id="336" r:id="rId15"/>
    <p:sldId id="337" r:id="rId16"/>
    <p:sldId id="338" r:id="rId17"/>
    <p:sldId id="339" r:id="rId18"/>
    <p:sldId id="320" r:id="rId19"/>
    <p:sldId id="322" r:id="rId20"/>
    <p:sldId id="341" r:id="rId21"/>
    <p:sldId id="342" r:id="rId22"/>
    <p:sldId id="343" r:id="rId23"/>
    <p:sldId id="344" r:id="rId24"/>
    <p:sldId id="345" r:id="rId25"/>
    <p:sldId id="323" r:id="rId26"/>
    <p:sldId id="324" r:id="rId27"/>
    <p:sldId id="325" r:id="rId28"/>
    <p:sldId id="346" r:id="rId29"/>
    <p:sldId id="347" r:id="rId30"/>
    <p:sldId id="348" r:id="rId31"/>
    <p:sldId id="349" r:id="rId32"/>
    <p:sldId id="326" r:id="rId33"/>
    <p:sldId id="350" r:id="rId34"/>
    <p:sldId id="265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51" r:id="rId48"/>
    <p:sldId id="364" r:id="rId49"/>
    <p:sldId id="365" r:id="rId50"/>
    <p:sldId id="366" r:id="rId51"/>
    <p:sldId id="367" r:id="rId52"/>
    <p:sldId id="368" r:id="rId53"/>
    <p:sldId id="370" r:id="rId54"/>
    <p:sldId id="369" r:id="rId55"/>
    <p:sldId id="294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08:36.8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851.43103"/>
      <inkml:brushProperty name="anchorY" value="1060.94092"/>
      <inkml:brushProperty name="scaleFactor" value="0.5"/>
    </inkml:brush>
  </inkml:definitions>
  <inkml:trace contextRef="#ctx0" brushRef="#br0">1777 321 24575,'0'0'0,"0"-4"0,-11-2 0,-5 1 0,-6-5 0,-3 1 0,-2-3 0,-6 1 0,-6-3 0,0 1 0,2 4 0,2 2 0,2 3 0,3 2 0,2 1 0,1 1 0,1 0 0,0 1 0,-5-1 0,-11 6 0,-11 5 0,-16 5 0,-7 5 0,-5 3 0,-8 7 0,-1 1 0,1 1 0,-3-1 0,2-1 0,2-2 0,2-1 0,14-1 0,12 0 0,12-1 0,9 0 0,8-5 0,4-5 0,7 5 0,2 16 0,4 4 0,5 1 0,4-3 0,2-2 0,2-4 0,6 3 0,7-8 0,5-1 0,4-1 0,3-2 0,3 1 0,0 0 0,6 0 0,5 1 0,16 0 0,10 0 0,3 1 0,5-1 0,3-5 0,8-5 0,7 0 0,11 0 0,5-2 0,8 2 0,13-4 0,10-2 0,24 7 0,9-2 0,-8-3 0,-5-2 0,-19 1 0,-23-1 0,-26-3 0,-23-2 0,-19-2 0,-1-2 0,-3 0 0,17-1 0,9-1 0,11 1 0,17-1 0,12 1 0,5 0 0,7-6 0,-5 1 0,-13-1 0,-20 2 0,-24-5 0,-16 2 0,0-5 0,9-3 0,13-5 0,8-8 0,11-2 0,9-1 0,7-1 0,-2 2 0,-8 1 0,-14 1 0,-16 5 0,-18 2 0,-11 0 0,-6-6 0,-9-2 0,-1-6 0,-4 0 0,-4-5 0,-2-3 0,-3-4 0,-1-3 0,-1-7 0,-1-12 0,0 4 0,1 7 0,-1 9 0,1 7 0,0 8 0,0 4 0,-6 3 0,1 1 0,-6 1 0,1 1 0,-3-1 0,-5-1 0,-2 6 0,-3-1 0,3 0 0,-6-1 0,-1-1 0,-1 4 0,0-1 0,-6-1 0,-9-1 0,-12 4 0,-19 4 0,-13 5 0,-16 3 0,-7 4 0,2 1 0,-1 1 0,2 1 0,6 0 0,0-1 0,1 1 0,4 0 0,-1-1 0,4 0 0,4 0 0,8 0 0,9 5 0,7 0 0,6 6 0,4-1 0,2-2 0,7-1 0,5-3 0,6 4 0,4-1 0,2-1 0,3 3 0,0-1 0,1 5 0,0-3 0,-1-1 0,0-3 0,0-1 0,0 2 0,-1 0 0,1-2 0,-1 5 0,1-2 0,0-1 0,-1-2 0,6-2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28:55.6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805.67773"/>
      <inkml:brushProperty name="anchorY" value="-21290.60547"/>
      <inkml:brushProperty name="scaleFactor" value="0.5"/>
    </inkml:brush>
  </inkml:definitions>
  <inkml:trace contextRef="#ctx0" brushRef="#br0">20483 1170 24575,'0'0'0,"0"-4"0,-16-2 0,-16-5 0,-16 1 0,-25-4 0,-20-3 0,-11-3 0,-24-4 0,-12-6 0,-28-1 0,-17-7 0,-8 1-801,0 1 1030,-9-2-343,-4 1 114,-4 8 0,-1 7 0,-12 8 0,-7 1 0,12-7 0,7-2 0,25 3 0,23-2 0,28 4 0,21-1 0,7-1 0,6-8 0,-15-1 0,-11-1 0,-18-2 0,-8-3 0,-23-1 0,-15-3 0,-15 1-198,-9 1 255,-9-7-85,-11-4-1559,0 2 2040,-3 3-679,5 9 226,-15 0 0,-28 8 0,-28 6 0,-25 8 0,-9 4 0,-14 5-2931,3 1 3769,-6 7-1257,7 1 419,17 0 0,3-7 0,6-1 0,4-2 0,11 0 0,12 11 0,17 6-1551,19 11 1994,11 5-665,15-3 222,9 5 0,7-6 0,-1 0 0,-9-1 0,-9-6 0,-20 6 0,-4-5 0,5-4 0,31-5 0,10-4 0,-1-4 0,-7-2 0,-33 10 0,-22 4 0,-24 11 0,-14 4 0,-9 7 0,14 0-2521,21-5 3242,23-9-1081,22-7 281,15-2 102,5 7-35,18-4 12,19 3 0,24 2 0,16 0 2260,5 8-2906,-5 1 969,-2 1-323,1-1 0,3 4 0,14-1 0,14 0 1520,9-3-1954,10-1 651,18-2 3606,12 0-4642,9-2 3064,16 1-2714,3-1 736,1 0-271,-2 0 6,3-5-2,1 0 0,4 0 0,2 12 0,8 6 0,1 1 0,7 0 0,4 2 0,4-2 0,4 1 0,2-2 0,7 3 0,5-4 0,6 3 0,4-8 0,4 8 0,6 2 0,2 10 0,0 3 0,5 6 0,8 7 0,16 9 0,8-2 0,2-2 0,-8-11 0,-3-11 0,6-4 0,4-8 0,3 6 0,8 1 0,2 3 0,1-4 0,5 1 0,-1 7 0,-2 0 0,4 2 0,-2 0 0,-1-1 0,2 0 0,-2-6 0,-1-1 0,8 0 0,9 0 0,20 2 0,24 0 0,22-3 0,34 0 0,24-5-1506,9 1 1936,-4-4-645,-4-3 215,-1 2 0,-25-3 0,-20-1 0,-20-3-286,-9-2 367,10 4-122,12 0 41,11 4 0,37-1 0,29 4-1924,27-2 2474,19 3-825,19-2 275,17 2-2347,5-2 3017,9-8-1005,8-9 335,-5-19-1707,9-11 2195,3-15-732,-6-7 244,0-9 0,3-6 0,-9 7 0,12 7 0,25 15 0,9 19 0,1 7 0,-13 3 0,-7-1 0,-17-7 0,-14-9 0,-2-13 0,2-2 0,-1-9 0,-16-2 0,-27-2-1840,-12-4 2366,-25 0-789,-19-4 263,-21 2 0,-12 2 680,-1-3-875,-3 3 292,4-3-97,12 1 0,-1 3 0,21 8 799,-7 7-1027,-4-2 342,-7-1-114,-1-7 0,-15 5 0,-20-1 0,-25 6 0,-17 5 0,-17 5 0,-8 5 2841,2 3-3653,5-4 3887,2-4-3837,17-10 1143,11-5-381,-6 2 0,-3-1 0,-18 4 970,-11 1-1247,-4 4 2068,-2 0-2263,-3-8 708,3 3-236,-3-2 0,3-1 0,3-1 0,-2-2 0,3 1 0,-4-7 0,-2 0 0,-10 0 0,-7 1 0,-13 1 0,-17 1 0,-15 2 0,-13 5 0,-13 1 0,-7 0 0,-2-1 0,-6-1 0,0-6 0,3-7 0,-3-1 0,2 1 0,-3 2 0,-3 2 0,-3-4 0,-3-3 0,-2-9 0,-2-5 0,0 3 0,0 5 0,-1-1 0,1 6 0,-6 3 0,-5 5 0,-6-3 0,2-9 0,-4-10 0,-1-14 0,2 3 0,-1 6 0,-1 8 0,-1 9 0,-3 1 0,0-1 0,-7-1 0,-6-3 0,-17-14 0,-9-1 0,-10-2 0,-10 6 0,-3 8 0,-1 8 0,0 1 0,-8 4 0,-15 8 0,-31 3 0,-24 8 0,-31 5 0,-36 16-1261,-37 14 1621,-4 8-2395,5 5 2565,7 7-795,13-1 265,-10 5 0,-16-7 0,-14-8 0,-29-9 0,-47-2 0,-49 5-3420,62-3 4397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08:38.86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948.75458"/>
      <inkml:brushProperty name="anchorY" value="347.51865"/>
      <inkml:brushProperty name="scaleFactor" value="0.5"/>
    </inkml:brush>
  </inkml:definitions>
  <inkml:trace contextRef="#ctx0" brushRef="#br0">0 1 24575,'0'0'0,"0"13"0,0 17 0,0 13 0,0 8 0,6 11 0,-1 7 0,6 16 0,-1 4 0,-2-3 0,4-2 0,-2-7 0,3-2 0,3 4 0,-1-4 0,2-5 0,-3-5 0,-3-10 0,1-8 0,-2-9 0,-2-6 0,-3 1 0,-2-1 0,-1-7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08:41.15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.62139"/>
      <inkml:brushProperty name="anchorY" value="-1814.54761"/>
      <inkml:brushProperty name="scaleFactor" value="0.5"/>
    </inkml:brush>
  </inkml:definitions>
  <inkml:trace contextRef="#ctx0" brushRef="#br0">0 169 24575,'0'0'0,"5"0"0,6 5 0,5 6 0,0 5 0,2 0 0,2-3 0,3 2 0,1-4 0,1 4 0,-4 2 0,0-3 0,1 3 0,0-3 0,2 1 0,1-2 0,0 2 0,7-3 0,-1 3 0,1-4 0,0 4 0,-3-3 0,0-3 0,-1-3 0,-1-2 0,-1 3 0,1-1 0,-1-1 0,0-1 0,1-1 0,-1-12 0,-22 5 0,-1 1 0,1 0 0,-1 0 0,1 0 0,4-7 0,19-33 0,-1-20 0,0-5 0,-4-3 0,-1 8 0,0 15 0,-5 8 0,-3 9 0,-5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11:32.1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54.24414"/>
      <inkml:brushProperty name="anchorY" value="-2492.83154"/>
      <inkml:brushProperty name="scaleFactor" value="0.5"/>
    </inkml:brush>
  </inkml:definitions>
  <inkml:trace contextRef="#ctx0" brushRef="#br0">2042 55 24575,'0'0'0,"-9"0"0,-9 0 0,-3 0 0,-4 0 0,-2-5 0,-1-1 0,0 1 0,0 0 0,0 2 0,1 1 0,0 1 0,-10 0 0,-11 1 0,-16 0 0,-4-5 0,0 0 0,1 0 0,9 0 0,4 2 0,8 1 0,1 1 0,6 0 0,3 1 0,5 0 0,-4 1 0,2-1 0,2 0 0,0 0 0,2 0 0,2 0 0,-1 0 0,2 0 0,0 0 0,0 0 0,-1 0 0,1 0 0,0 0 0,0 0 0,5 6 0,-1-1 0,1 1 0,-1-2 0,-1 0 0,-1-2 0,4 4 0,-1 0 0,0 0 0,-1-2 0,-1 4 0,-2-1 0,0 5 0,-2-2 0,1 4 0,-1-2 0,0-2 0,6 2 0,0-3 0,-1-1 0,6 2 0,-2-1 0,4 4 0,-1-3 0,3 4 0,-2 3 0,-3 3 0,2 2 0,4 3 0,-3 1 0,-1 1 0,-4 0 0,-3 0 0,3 0 0,5 0 0,3 0 0,5-1 0,3 1 0,2-1 0,1 1 0,1-1 0,-1 0 0,1 1 0,5-1 0,5-5 0,1 0 0,3 1 0,-2 0 0,-2 1 0,2-4 0,2 1 0,4 1 0,3-5 0,2 2 0,1 1 0,-4 2 0,1 2 0,-1-3 0,2 0 0,0 0 0,2-3 0,1 2 0,0 0 0,0-3 0,1 1 0,0 3 0,-1 1 0,-4 2 0,-1-4 0,0 1 0,1-4 0,-4 0 0,1 3 0,1 1 0,1-3 0,2 2 0,2-4 0,6 1 0,5-3 0,2 2 0,9 2 0,4 3 0,-3-3 0,2-3 0,-6 0 0,-9 3 0,-5 2 0,-4-3 0,-2-3 0,-1 1 0,1-3 0,1-2 0,10-4 0,7 4 0,16-2 0,10 4 0,7-2 0,4-1 0,13-2 0,17-2 0,6-2 0,8-1 0,0-1 0,3 0 0,-9 0 0,-15-1 0,-19 1 0,-20-1 0,-21-4 0,0-5 0,-3-7 0,-2-3 0,-3-4 0,-3-2 0,-1 5 0,-2-1 0,-1 0 0,-6-1 0,-1-1 0,-5-1 0,2-1 0,0 0 0,-3 0 0,3-1 0,1 0 0,-2 1 0,-4-1 0,1 1 0,-2-1 0,-3 1 0,3-1 0,-2 1 0,3-6 0,-2-5 0,-2-6 0,-2 1 0,-2 3 0,-2 3 0,-1 3 0,-1 3 0,0 2 0,-1 1 0,1 1 0,-6 0 0,1 0 0,-6 0 0,-4 0 0,-5 0 0,-2 0 0,-3-1 0,-2 1 0,0-1 0,0 6 0,0 0 0,0 0 0,0-1 0,0-1 0,5-2 0,1 5 0,0 0 0,-1-1 0,-1 4 0,4-1 0,-1 4 0,5-2 0,-2 4 0,-1 3 0,4-3 0,-3 3 0,-2 2 0,-2 3 0,-2 1 0,-2 1 0,5-4 0,-1 1 0,-1 0 0,0 1 0,-2 1 0,0 1 0,-2 1 0,0 1 0,0 0 0,-1 0 0,0 0 0,1 0 0,-1 1 0,0-1 0,1 0 0,-1 0 0,1 0 0,-1 0 0,1-6 0,5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11:34.2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58.01758"/>
      <inkml:brushProperty name="anchorY" value="-3381.07813"/>
      <inkml:brushProperty name="scaleFactor" value="0.5"/>
    </inkml:brush>
  </inkml:definitions>
  <inkml:trace contextRef="#ctx0" brushRef="#br0">0 1 24575,'0'0'0,"5"0"0,6 10 0,0 17 0,4 21 0,-2 15 0,3 10 0,2 18 0,3 8 0,3 12 0,6 24 0,1 18 0,1 10 0,-1 0 0,5-5 0,-2-12 0,0-7 0,-3-5 0,-1-8 0,-1-7 0,-7-21 0,4 0 0,1-8 0,-5 2 0,-1-3 0,1-8 0,-4-8 0,0-7 0,-4-11 0,2-10 0,-4-8 0,2-1 0,-2 3 0,2 8 0,-2 14 0,-3 9 0,-3 7 0,-2 3 0,-2-3 0,-1-5 0,-1-6 0,-1-5 0,1-4 0,4 2 0,1 5 0,0 4 0,-1-1 0,-1-7 0,-1-9 0,-1-8 0,0-7 0,-1-6 0,0-2 0,-1 2 0,1 0 0,0 11 0,0 10 0,0 15 0,0-2 0,0 0 0,0-8 0,0-8 0,0-13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11:35.6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371.17188"/>
      <inkml:brushProperty name="anchorY" value="-8744.35059"/>
      <inkml:brushProperty name="scaleFactor" value="0.5"/>
    </inkml:brush>
  </inkml:definitions>
  <inkml:trace contextRef="#ctx0" brushRef="#br0">0 182 24575,'0'0'0,"9"5"0,9 7 0,-2 4 0,4-1 0,1 4 0,3 1 0,1 3 0,1 1 0,0-4 0,1 1 0,0 0 0,0-3 0,-1 0 0,1 1 0,0 2 0,-6 2 0,0 2 0,-5 0 0,0-4 0,2 0 0,2 0 0,-18-21 0,-1 1 0,1 0 0,0 0 0,0-1 0,0 1 0,-1 0 0,1 0 0,0-1 0,4 1 0,-3-3 0,0 2 0,-1-1 0,1 0 0,-1 1 0,0-1 0,1 0 0,-1-1 0,0 1 0,0 0 0,3-3 0,2-4 0,0 1 0,-1-1 0,10-14 0,32-41 0,4-19 0,-1-3 0,-4 4 0,-6 6 0,-6 12 0,-8 11 0,-10 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15:23.6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521.67871"/>
      <inkml:brushProperty name="anchorY" value="-16265.24512"/>
      <inkml:brushProperty name="scaleFactor" value="0.5"/>
    </inkml:brush>
  </inkml:definitions>
  <inkml:trace contextRef="#ctx0" brushRef="#br0">1273 584 24575,'0'0'0,"5"0"0,-4 0 0,-7 0 0,-6 0 0,-5 0 0,-5 0 0,-8 0 0,-2 0 0,-6 0 0,0 0 0,2 0 0,2 0 0,3 0 0,-4 0 0,1 5 0,2 0 0,2 6 0,0 4 0,3-1 0,-6 3 0,1-3 0,0 2 0,2 3 0,0 2 0,2 2 0,-10 7 0,-5 1 0,-5 1 0,2-1 0,3 0 0,5-8 0,4 0 0,4-1 0,2 0 0,7 1 0,0 1 0,-4 6 0,-2-4 0,5 0 0,4 0 0,1-6 0,4 0 0,4 0 0,3 2 0,-2 1 0,-4 1 0,1 1 0,-3 1 0,1 1 0,3-1 0,3 1 0,3 0 0,1-1 0,2 1 0,1 0 0,1-1 0,-1 1 0,1-1 0,-1 1 0,1-1 0,-1 0 0,0 1 0,5-1 0,6-5 0,0 0 0,-2 1 0,4 0 0,-2 1 0,3 1 0,3 2 0,3-6 0,2 1 0,3 0 0,-5 2 0,2 0 0,4 2 0,8 5 0,0 2 0,1 0 0,4-6 0,3 9 0,4-1 0,8 0 0,2-1 0,-3-7 0,4-3 0,5 0 0,1 0 0,-2-5 0,14 1 0,5 0 0,13-3 0,2-4 0,-1 2 0,-2-4 0,-14-2 0,-9 2 0,-9-1 0,-4-3 0,-9-1 0,4-2 0,5 4 0,6-1 0,7-1 0,10 0 0,3-2 0,3-2 0,-1 0 0,5-1 0,-1 0 0,-1 0 0,-7 0 0,-8 0 0,-6-1 0,-1 1 0,2 0 0,13 0 0,8 5 0,15 1 0,5-1 0,8-1 0,1-1 0,-5 10 0,-3-1 0,-18 0 0,-18-3 0,-18-3 0,-12-2 0,-10-2 0,-5-1 0,-4-6 0,4-1 0,11-6 0,6-3 0,16 0 0,4-2 0,-5 2 0,-12-1 0,-8 3 0,-7 3 0,-5-2 0,-2-3 0,-2 2 0,0-3 0,11-2 0,6-3 0,17-2 0,4-2 0,1 4 0,1 0 0,-14 0 0,-8 3 0,-7 6 0,0-2 0,8-2 0,14-2 0,15-4 0,13-1 0,5-2 0,-10-1 0,-6-1 0,-13 0 0,-12 5 0,-10 6 0,-6 0 0,-5-1 0,-3 4 0,0 2 0,-6-1 0,-1 2 0,2-3 0,6-2 0,2-5 0,2-2 0,-6-2 0,0-2 0,-1 5 0,-5-1 0,1 0 0,-5 0 0,2-2 0,-4-1 0,-3 0 0,-4-1 0,-1-1 0,3 1 0,-1-1 0,-1 0 0,-1 1 0,-2-1 0,0-4 0,-1-1 0,-1 0 0,0 1 0,-6 1 0,1 2 0,-6 0 0,1 1 0,-4 1 0,-4-1 0,3 1 0,-3 5 0,4 0 0,-2 0 0,-3-1 0,-1-1 0,-3-1 0,-1 4 0,3-1 0,0 0 0,0-1 0,-2-1 0,-11-2 0,-7-1 0,0 0 0,0 0 0,-2-1 0,-12 0 0,2 1 0,4-1 0,5 0 0,-5-4 0,0-1 0,-2 0 0,3 1 0,6 1 0,0 2 0,-2 0 0,-7 1 0,-2 1 0,-3-1 0,0 6 0,-10 1 0,-5-1 0,-5-1 0,-3-1 0,-7-1 0,-5-7 0,-7 0 0,2-1 0,2 0 0,5 8 0,-3 0 0,9 2 0,13 5 0,12 4 0,8 5 0,3 3 0,-5 3 0,-11-3 0,-7 0 0,0 1 0,-4 1 0,-2 0 0,4 2 0,-1 0 0,5 1 0,4 0 0,8 0 0,5 0 0,7 0 0,6 1 0,5-1 0,3 0 0,-2 0 0,0 0 0,-9 0 0,0 0 0,-14 0 0,-9 0 0,-7 0 0,0 0 0,7 0 0,5 0 0,9 0 0,7 0 0,3 0 0,-2 0 0,4 0 0,2 0 0,3 0 0,3 0 0,7 5 0,-9 5 0,-10 6 0,-12 5 0,-15 8 0,-8 2 0,-5 2 0,3-2 0,10 0 0,13-6 0,10 3 0,9-1 0,11 1 0,4-1 0,8 1 0,0-1 0,-2 0 0,3 0 0,-2-1 0,-3-5 0,3 0 0,-2-5 0,3-5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15:24.7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458.15039"/>
      <inkml:brushProperty name="anchorY" value="-15382.97852"/>
      <inkml:brushProperty name="scaleFactor" value="0.5"/>
    </inkml:brush>
  </inkml:definitions>
  <inkml:trace contextRef="#ctx0" brushRef="#br0">0 1 24575,'0'0'0,"0"9"0,6 24 0,4 27 0,6 24 0,10 27 0,9 35 0,12 27 0,12 25-1273,3 19 1637,7 8-546,-2-3 182,-2-12 0,-8 2 0,-9-13 0,-8-17 0,-1-4 0,-4-19 0,-2-11 0,-4-14 268,-1-6-344,-1-3 114,5-6-38,0-3 0,-1-5 0,-1-2 0,-1-8 0,-6-11 960,-6-17-1235,-7-16 458,-4-12-196,-3-10 19,2-1-6,0-3 0,-1-2 0,0-1 0,-2-2 0,-1-4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9:15:25.4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336.87695"/>
      <inkml:brushProperty name="anchorY" value="-20408.52344"/>
      <inkml:brushProperty name="scaleFactor" value="0.5"/>
    </inkml:brush>
  </inkml:definitions>
  <inkml:trace contextRef="#ctx0" brushRef="#br0">1 0 24575,'0'0'0,"4"5"0,19 22 0,19 16 0,12 10 0,-5 1 0,-3-4 0,-7-6 0,-4-6 0,-4-4 0,-3-10 0,-2-7 0,-24-18 0,0 1 0,0 1 0,0-1 0,-1 0 0,1 1 0,0-1 0,0 0 0,0 0 0,-1-1 0,1 1 0,0 0 0,2-1 0,0-1 0,0 0 0,-1 0 0,0 0 0,0 0 0,0 0 0,0-1 0,4-4 0,0-1 0,0 0 0,10-17 0,14-28 0,-1-1 0,0-1 0,-2 5 0,-5 6 0,-7 11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news://uchinews.uchicago.edu/rec.backcountr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5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8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5913" y="2537572"/>
            <a:ext cx="8915399" cy="226278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Web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DEE86-97BA-4DB9-A40C-A2687DA70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52450"/>
            <a:ext cx="3553906" cy="1122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10217-F6D1-426B-BE66-60199F9DE273}"/>
              </a:ext>
            </a:extLst>
          </p:cNvPr>
          <p:cNvSpPr txBox="1"/>
          <p:nvPr/>
        </p:nvSpPr>
        <p:spPr>
          <a:xfrm>
            <a:off x="8886825" y="6353175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Prof Vaibhavi Patel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6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3F79-D8A6-4C7F-AAC0-490C2E85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History of Web and Internet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034866-1CC3-44EE-8002-669087C73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200" y="1379952"/>
            <a:ext cx="5127971" cy="51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13D9-5AA6-4BED-91FE-AF931DDB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Web Development Strategies</a:t>
            </a:r>
            <a:endParaRPr lang="en-IN" dirty="0"/>
          </a:p>
        </p:txBody>
      </p:sp>
      <p:pic>
        <p:nvPicPr>
          <p:cNvPr id="5" name="Picture 4" descr="Houston, TX Web Design Company | Responsive Web Design">
            <a:extLst>
              <a:ext uri="{FF2B5EF4-FFF2-40B4-BE49-F238E27FC236}">
                <a16:creationId xmlns:a16="http://schemas.microsoft.com/office/drawing/2014/main" id="{78D41C76-4082-450E-B41D-9C8857A0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152649"/>
            <a:ext cx="7153275" cy="350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77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D8B1-95BF-4A3D-B3AA-F341D678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Phase One- Information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0676-A257-4926-9F5C-B7CD8C5C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is the most important phase of website design &amp; development.</a:t>
            </a:r>
          </a:p>
          <a:p>
            <a:r>
              <a:rPr lang="en-IN" dirty="0" err="1"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nalyzing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clients needs &amp; requirements also known as “Discovery phase”. 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this phase, the designer portrays the client’s vision into the paper.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It is also very important to know the goal of the website, which targets audience you want to get targeted, type of content your target audience will look for? 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D8B1-95BF-4A3D-B3AA-F341D678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Phase Two –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0676-A257-4926-9F5C-B7CD8C5C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“Good website is the result of good planning”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Planning is nothing but prioritizing tasks for website completion.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In this phase, we develop the sitemap of the website.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Here, we decide the menus, contents &amp; navigational system for the website. 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33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D8B1-95BF-4A3D-B3AA-F341D678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Phase Three – Designing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0676-A257-4926-9F5C-B7CD8C5C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This is the creative phase of website design.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Also, communication plays a major role here. The designer needs to understand each &amp; every aspect of the client expectation &amp; try to sketch it.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From logo design to selecting templates everything is discovered in this phase.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2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D8B1-95BF-4A3D-B3AA-F341D678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Phase Four –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0676-A257-4926-9F5C-B7CD8C5C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Also known as ‘implementing phase’.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This is the phase where your actual website starts its implementation.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All the information that had collected from initial phases will be integrated here.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Creating Database, logic &amp; actual programming is done here.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1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D8B1-95BF-4A3D-B3AA-F341D678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Phase Five – Testing &amp;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0676-A257-4926-9F5C-B7CD8C5C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testing is done by QA, also responsible for preparing the test cases.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following are the types of website testing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Content Testing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Functional Testing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Design Testing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After website testing, the files to the server will be uploaded.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official launch of the website is also made as it is viewable in public now.</a:t>
            </a:r>
          </a:p>
          <a:p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0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D8B1-95BF-4A3D-B3AA-F341D678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Phase Six –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0676-A257-4926-9F5C-B7CD8C5C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Maintenance means updating the contents &amp; design of the website.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maintenance facility provided for the limited time provided by the company </a:t>
            </a:r>
          </a:p>
        </p:txBody>
      </p:sp>
    </p:spTree>
    <p:extLst>
      <p:ext uri="{BB962C8B-B14F-4D97-AF65-F5344CB8AC3E}">
        <p14:creationId xmlns:p14="http://schemas.microsoft.com/office/powerpoint/2010/main" val="23513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Protocol governing Web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HTTP Protocol</a:t>
            </a:r>
          </a:p>
          <a:p>
            <a:endParaRPr lang="en-US" b="1" dirty="0"/>
          </a:p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stands for Hypertext Transfer Protocol.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is a communication protocol.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is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Connectionless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Stateless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session less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/>
              <a:t>TCP/IP protocol</a:t>
            </a:r>
            <a:br>
              <a:rPr lang="en-US" b="1" dirty="0"/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5806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Connecting to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112" y="2152650"/>
            <a:ext cx="8915400" cy="430984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Internet service/ Connection Types</a:t>
            </a:r>
          </a:p>
          <a:p>
            <a:pPr marL="40005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Dial-up</a:t>
            </a:r>
          </a:p>
          <a:p>
            <a:pPr lvl="2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This is generally the slowest type of Internet connection</a:t>
            </a:r>
          </a:p>
          <a:p>
            <a:pPr lvl="2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Dial-up Internet uses your phone line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9454-D97B-4A1E-A5D3-77471FDA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754" y="742207"/>
            <a:ext cx="9603275" cy="1049235"/>
          </a:xfrm>
        </p:spPr>
        <p:txBody>
          <a:bodyPr/>
          <a:lstStyle/>
          <a:p>
            <a:r>
              <a:rPr lang="en-US" cap="none" dirty="0"/>
              <a:t>Internet vs Web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B9685-34F3-45B9-BFA2-8F9F49DE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664" y="2475104"/>
            <a:ext cx="3826327" cy="250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EA684-92EE-49C3-914D-43BECD90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72" y="2475105"/>
            <a:ext cx="3906027" cy="25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5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Connecting to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112" y="2152650"/>
            <a:ext cx="8915400" cy="4309840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DSL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DSL service uses a broadband connection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Faster than dial-up.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DSL connects to the Internet via a phone line but does not require you to have a landline at home.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Unlike dial-up, you'll be able to use the Internet and your phone line at the same time.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2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Connecting to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112" y="2152650"/>
            <a:ext cx="8915400" cy="4309840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Cable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Cable service connects to the Internet via cable TV.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It uses a broadband connection and can be faster than both dial-up and DSL service;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It uses coaxial cable which is capable of transferring data at much higher speed than common telephone line.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Since Cable TV internet connections share a set amount of bandwidth with a group of customers, therefore, data transfer rate also depends on number of customers using the internet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34918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Connecting to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112" y="2152650"/>
            <a:ext cx="8915400" cy="430984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Satellite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Uses broadband but does not require cable or phone lines;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It connects to the Internet through satellites orbiting the Earth.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As a result, it can be used almost anywhere in the world, but the connection may be affected by weather patterns.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Satellite connections are also usually slower than DSL or cable.</a:t>
            </a:r>
          </a:p>
        </p:txBody>
      </p:sp>
    </p:spTree>
    <p:extLst>
      <p:ext uri="{BB962C8B-B14F-4D97-AF65-F5344CB8AC3E}">
        <p14:creationId xmlns:p14="http://schemas.microsoft.com/office/powerpoint/2010/main" val="170307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Connecting to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112" y="2152650"/>
            <a:ext cx="8915400" cy="430984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3G and 4G service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It is most commonly used with mobile phones.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It connects wirelessly through ISP's network. </a:t>
            </a:r>
          </a:p>
        </p:txBody>
      </p:sp>
    </p:spTree>
    <p:extLst>
      <p:ext uri="{BB962C8B-B14F-4D97-AF65-F5344CB8AC3E}">
        <p14:creationId xmlns:p14="http://schemas.microsoft.com/office/powerpoint/2010/main" val="14580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Connecting to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112" y="2152650"/>
            <a:ext cx="8915400" cy="430984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Wireless Internet Connection: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Wireless Internet Connection makes use of radio frequency bands to connect to the internet.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It offers a very high speed.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The wireless internet connection can be obtained by either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WiFi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or Bluetooth.</a:t>
            </a:r>
          </a:p>
        </p:txBody>
      </p:sp>
    </p:spTree>
    <p:extLst>
      <p:ext uri="{BB962C8B-B14F-4D97-AF65-F5344CB8AC3E}">
        <p14:creationId xmlns:p14="http://schemas.microsoft.com/office/powerpoint/2010/main" val="3699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Hardware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>
            <a:normAutofit/>
          </a:bodyPr>
          <a:lstStyle/>
          <a:p>
            <a:r>
              <a:rPr lang="en-IN" b="1" dirty="0"/>
              <a:t>Modem</a:t>
            </a:r>
          </a:p>
          <a:p>
            <a:endParaRPr lang="en-IN" dirty="0"/>
          </a:p>
        </p:txBody>
      </p:sp>
      <p:pic>
        <p:nvPicPr>
          <p:cNvPr id="6" name="Picture 5" descr="modem">
            <a:extLst>
              <a:ext uri="{FF2B5EF4-FFF2-40B4-BE49-F238E27FC236}">
                <a16:creationId xmlns:a16="http://schemas.microsoft.com/office/drawing/2014/main" id="{9A3ABC00-15B3-4068-BC54-EEC6BF721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70" y="3109277"/>
            <a:ext cx="4977130" cy="2926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02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Hardware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>
            <a:normAutofit/>
          </a:bodyPr>
          <a:lstStyle/>
          <a:p>
            <a:r>
              <a:rPr lang="en-IN" b="1" dirty="0"/>
              <a:t>Router</a:t>
            </a:r>
            <a:endParaRPr lang="en-IN" dirty="0"/>
          </a:p>
          <a:p>
            <a:endParaRPr lang="en-IN" b="1" dirty="0"/>
          </a:p>
          <a:p>
            <a:endParaRPr lang="en-IN" dirty="0"/>
          </a:p>
        </p:txBody>
      </p:sp>
      <p:pic>
        <p:nvPicPr>
          <p:cNvPr id="5" name="Picture 4" descr="wireless router">
            <a:extLst>
              <a:ext uri="{FF2B5EF4-FFF2-40B4-BE49-F238E27FC236}">
                <a16:creationId xmlns:a16="http://schemas.microsoft.com/office/drawing/2014/main" id="{10FA2797-1501-402B-B594-A5DA54B8F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82" y="2943542"/>
            <a:ext cx="5343641" cy="3142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98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Introduction to basic Internet services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Introduction to basic Internet services and tools</a:t>
            </a:r>
          </a:p>
          <a:p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FTP</a:t>
            </a:r>
          </a:p>
          <a:p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Telnet</a:t>
            </a:r>
          </a:p>
          <a:p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News</a:t>
            </a:r>
          </a:p>
          <a:p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Mailto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etc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7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1571625"/>
            <a:ext cx="8915400" cy="410029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existed before HTTP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As the name implies is a protocol for exchanging files over the Internet.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There are two types of FTP: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nonanonymous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and anonymous.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With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nonanonymous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FTP, you are required to have an account name and password on the server in order to access files on the server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428A3-B1D8-4EB0-A5F2-D311C5E27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4" t="30333" r="48703" b="28501"/>
          <a:stretch/>
        </p:blipFill>
        <p:spPr bwMode="auto">
          <a:xfrm>
            <a:off x="3939523" y="3802745"/>
            <a:ext cx="4312954" cy="2612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82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1571625"/>
            <a:ext cx="8915400" cy="410029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Telnet is the converse of FTP.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With Telnet, you connect to the server machine running Telnet server software and all the computing is done on the server machine.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cannot Telnet using a browser without this additional client software.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When you Telnet to a server machine, you are given a command line (not GUI) interface to the server machine.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Telnet is often used by systems administrators to connect remotely to computers they are managing.</a:t>
            </a:r>
          </a:p>
        </p:txBody>
      </p:sp>
    </p:spTree>
    <p:extLst>
      <p:ext uri="{BB962C8B-B14F-4D97-AF65-F5344CB8AC3E}">
        <p14:creationId xmlns:p14="http://schemas.microsoft.com/office/powerpoint/2010/main" val="19803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32965"/>
            <a:ext cx="8915400" cy="437825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 is stands for World Wide Web.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between Internet and WWW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is a global system of interconnected computer networks. In contrast, the World Wide Web is one of the services transferred over these networks. It is a collection of text documents and other resources, linked by hyperlinks and URLs, usually accessed by web browsers, from web servers.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is a Portion of The Internet. The Internet is also used for email, which relies on SMTP, instant messaging and FTP. So the Web is just a portion of the Internet.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applications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browsers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make it easy to access the World Wide Web; For example: Firefox ,Microsoft's Internet Explorer, Chrome , Safari, Opera Etc.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72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1571625"/>
            <a:ext cx="8915400" cy="4100290"/>
          </a:xfrm>
        </p:spPr>
        <p:txBody>
          <a:bodyPr>
            <a:normAutofit/>
          </a:bodyPr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Internet newsgroups are a very common way of exchanging information. 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 example news URL is</a:t>
            </a:r>
          </a:p>
          <a:p>
            <a:pPr marL="0" indent="0" algn="just">
              <a:buNone/>
            </a:pPr>
            <a:r>
              <a:rPr lang="en-IN" i="1" u="sng" dirty="0">
                <a:hlinkClick r:id="rId2"/>
              </a:rPr>
              <a:t>news://uchinews.uchicago.edu/rec.backcountry</a:t>
            </a:r>
            <a:endParaRPr lang="en-IN" i="1" u="sng" dirty="0"/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 order to access a newsgroup you need client software and the server needs to be running the appropriate server software.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Newsgroups are asynchronous. </a:t>
            </a:r>
          </a:p>
        </p:txBody>
      </p:sp>
    </p:spTree>
    <p:extLst>
      <p:ext uri="{BB962C8B-B14F-4D97-AF65-F5344CB8AC3E}">
        <p14:creationId xmlns:p14="http://schemas.microsoft.com/office/powerpoint/2010/main" val="90399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Mailto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1571625"/>
            <a:ext cx="8915400" cy="410029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Electronic mail, also known as email, is perhaps the most popular Internet protocol.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mailto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tool is similar to Telnet and news, in that you can execute the URL in a browser, but additional client software is needed in order to actually use the tool.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 also send email using your browser and the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mailto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protocol. 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There is a mail URL for the browser that has the format</a:t>
            </a:r>
          </a:p>
          <a:p>
            <a:pPr marL="0" indent="0" algn="just">
              <a:buNone/>
            </a:pPr>
            <a:r>
              <a:rPr lang="en-IN" i="1" dirty="0"/>
              <a:t>		mailto:username@company.com </a:t>
            </a:r>
            <a:endParaRPr lang="en-IN" dirty="0"/>
          </a:p>
          <a:p>
            <a:pPr marL="0" indent="0" algn="just">
              <a:buNone/>
            </a:pPr>
            <a:endParaRPr lang="en-IN" dirty="0"/>
          </a:p>
          <a:p>
            <a:pPr algn="just"/>
            <a:endParaRPr lang="en-IN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Websites- 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Static Websites </a:t>
            </a:r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Static websites are ones that are fixed and display the same content for every user.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is the most basic form of website, easier to create and perfect for small scale sites.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Static websites usually come with a fixed number of pages that have a specific layout.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static website is usually created with client-side HTML and CSS in simple text editors like Notepad.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Static Website also called a flat or stationary page, is displayed in a web browser exactly as it is stored.</a:t>
            </a:r>
          </a:p>
        </p:txBody>
      </p:sp>
    </p:spTree>
    <p:extLst>
      <p:ext uri="{BB962C8B-B14F-4D97-AF65-F5344CB8AC3E}">
        <p14:creationId xmlns:p14="http://schemas.microsoft.com/office/powerpoint/2010/main" val="420325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35A-E5F9-4ABB-A0A3-C422F435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Websites- 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Dynamic Websites</a:t>
            </a:r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5722-48FB-4016-AB5D-4C645DFF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0029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dynamic website is one that can display different content and provide user interaction.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dynamic website is more functional.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allows users to interact with the information that is listed on the page.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Dynamic websites rely on both client-side and server-side scripting languages such as JavaScript, PHP, or ASP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also requires database design.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dynamic website contains information and content that changes.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content of your site (text/images) is stored on a database or CMS.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When the information is updated or changed within the database, it changes on the site.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Pages are generated on-the-fly (or in real-time) based on the data, also referred to as a database-driven site</a:t>
            </a:r>
          </a:p>
        </p:txBody>
      </p:sp>
    </p:spTree>
    <p:extLst>
      <p:ext uri="{BB962C8B-B14F-4D97-AF65-F5344CB8AC3E}">
        <p14:creationId xmlns:p14="http://schemas.microsoft.com/office/powerpoint/2010/main" val="323613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Types of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 fontScale="92500" lnSpcReduction="10000"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Business websites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eCommerce Websites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Entertainment Website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Educational websites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Media Website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Search engines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Portfolio websites / CV websites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Blogs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Social media websites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Brochure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Crowdfunding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TV or video streaming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Internet Forums etc..</a:t>
            </a:r>
          </a:p>
          <a:p>
            <a:pPr lvl="1" algn="just"/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0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Business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business website is a website designed to represent the identity of a business on the Internet.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There are many reasons why a business might want to be visible on the Internet , including modernity, connectedness, customer service and reliability - and typically to encourage enquiries from potential customers or partners.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still the case that not all active businesses have an Internet presence. 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more important to have your own website if your business has to recruit employees.</a:t>
            </a:r>
          </a:p>
          <a:p>
            <a:pPr lvl="1" algn="just"/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11 Best Industrial Website Design Examples">
            <a:extLst>
              <a:ext uri="{FF2B5EF4-FFF2-40B4-BE49-F238E27FC236}">
                <a16:creationId xmlns:a16="http://schemas.microsoft.com/office/drawing/2014/main" id="{0C75175D-5AD7-4B66-AB1D-C19EBA8E0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49" y="4199293"/>
            <a:ext cx="4529139" cy="210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0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eCommerce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 eCommerce website an abbreviation of Electronic Commerce website.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Designed and set up to allow customers to make purchases of all a business’s products or services directly online including making payment through an online gateway.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can be done at any time of day or night without requiring a phone call or some other form of direct contact with the business.</a:t>
            </a:r>
          </a:p>
          <a:p>
            <a:pPr lvl="1" algn="just"/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7BA7-8F89-47B6-AA09-25259D930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69"/>
          <a:stretch/>
        </p:blipFill>
        <p:spPr>
          <a:xfrm>
            <a:off x="3577752" y="3514725"/>
            <a:ext cx="6404919" cy="30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Entertainment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 entertainment website is a website that focuses on creating high quality content that is entertaining for the target audience. 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could be anything from information pieces and news to videos, films etc.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Netflix, along with similar sites have changed the way of watching television. People are moving from television to video on demand.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Most of these websites do aim to make money, usually through the advertisements that show up on the page </a:t>
            </a:r>
          </a:p>
          <a:p>
            <a:pPr lvl="1" algn="just"/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05290C-36AA-4A54-A8DA-2DD88A116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5" t="-972" r="985" b="972"/>
          <a:stretch/>
        </p:blipFill>
        <p:spPr bwMode="auto">
          <a:xfrm>
            <a:off x="5330033" y="3857626"/>
            <a:ext cx="3806030" cy="300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4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Educational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websites of educational institutions and those offering online courses fall into the category of educational websites.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These websites have the primary goal of either providing educational materials to visitors, or providing information on an educational institution to them.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Some educational websites will have advertisements like entertainment websites do. 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Some offer subscription models or educational products for purchase. And some serve as the online presence for an existing institution.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CC79B-CEC1-4BD2-A986-87969FD33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5" t="-978" r="-7513" b="-4781"/>
          <a:stretch/>
        </p:blipFill>
        <p:spPr>
          <a:xfrm>
            <a:off x="4343400" y="4086224"/>
            <a:ext cx="5048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Media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Media websites collect news stories or other reporting. 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There’s some overlap here with entertainment websites, but media websites are more likely to include reported pieces instead of content meant purely for entertainment. 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Many media websites are the online branch of media properties that often exist in other forms, like TV channels or print magazines and newspapers, but some are online only.</a:t>
            </a:r>
          </a:p>
        </p:txBody>
      </p:sp>
      <p:pic>
        <p:nvPicPr>
          <p:cNvPr id="3074" name="Picture 2" descr="Most popular news websites: Top 50 biggest websites in the world">
            <a:extLst>
              <a:ext uri="{FF2B5EF4-FFF2-40B4-BE49-F238E27FC236}">
                <a16:creationId xmlns:a16="http://schemas.microsoft.com/office/drawing/2014/main" id="{30DEDB87-9957-4F12-9BEC-61A1C564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69" y="3705391"/>
            <a:ext cx="3776662" cy="283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6F44-E8B2-44C3-8088-080DC7617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5614" y="1140566"/>
            <a:ext cx="6205536" cy="1012929"/>
          </a:xfrm>
        </p:spPr>
        <p:txBody>
          <a:bodyPr>
            <a:normAutofit/>
          </a:bodyPr>
          <a:lstStyle/>
          <a:p>
            <a:r>
              <a:rPr lang="en-US" sz="2400" dirty="0"/>
              <a:t>What is website?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B75FA-40CE-4AF7-ABA5-A16D250C8356}"/>
              </a:ext>
            </a:extLst>
          </p:cNvPr>
          <p:cNvSpPr txBox="1"/>
          <p:nvPr/>
        </p:nvSpPr>
        <p:spPr>
          <a:xfrm>
            <a:off x="4074319" y="5310187"/>
            <a:ext cx="6205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 a set of related web pages located under a single domain name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3B947-A035-499C-9F7F-D6916C174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319" y="2153495"/>
            <a:ext cx="4743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90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Search engines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Search engines are resources serving as keys to finding relevant content on the Internet.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They begin by presenting a blank slate in the form of a search query box into which the user must type text.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Where text input is involved, the search engine is programmed to respond to the user’s word, phrase, series of words or sentence through an algorithm.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Presents the most relevant websites or image results.</a:t>
            </a:r>
          </a:p>
          <a:p>
            <a:pPr lvl="1" algn="just"/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 algn="just"/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E61CF-60FB-414E-AD87-3DE56550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4230067"/>
            <a:ext cx="4305300" cy="24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9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Portfolio websites / CV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Portfolio websites are ones serving as a showcase of the work of artists, writers, craftspeople, designers , filmmakers, furniture builders and others working in creative fields.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They will include a gallery of individual’s work, if the work is of a visual nature. 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If the work is in written form, it will include abstract of the individual’s written work, and information about any books and other publications that the writer has produced.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E2F21-40B5-4658-A20C-715F380E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1" y="3857136"/>
            <a:ext cx="4838700" cy="27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3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blog features regularly updated articles, photos and videos. 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started with more casual, personal content compared to magazines. But now it’s extremely common for major brands and businesses to have their own blog.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Adding expert content improves the overall credibility of a company or an individual.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 all websites exist to make money in some way or another. Many people find value in creating personal blogs to put their own thoughts out into the world.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D672B-8F68-45EC-A21A-865E9D25D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25" t="5416" r="1" b="5695"/>
          <a:stretch/>
        </p:blipFill>
        <p:spPr>
          <a:xfrm>
            <a:off x="3613607" y="3984532"/>
            <a:ext cx="4964786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Social media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Social media refers to websites that are designed to allow people to share content quickly, efficiently, and in real-time.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There are approximately 2.77 billion people on social media with dozens of different platforms available. 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These websites are normally made to let individuals to share pictures or thoughts, or just associate with others corresponding to a specific topic.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C6B208-7200-4F2F-9E4E-D55FE48EA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78" y="3800474"/>
            <a:ext cx="4033379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9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Brochure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Brochure websites are like digital business cards. 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Mainly used by small businesses, these types of websites are used to advertise services, and to display contact information, with just a few pages.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example, a small plumbing company would build a brochure website with a homepage to display contact information, an ‘about us’ page describing the company, and maybe a few photos of their work.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1E3C4A-8A86-4E7E-90A3-6DE473D8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537" y="3788569"/>
            <a:ext cx="4623751" cy="25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7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Crowdfunding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pPr lvl="1" algn="just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Crowdfunding is the practice of funding a project or venture by raising small amounts of money from lots of different people.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C52B0-41E2-4564-8AB3-8FDDDD082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27" b="8057"/>
          <a:stretch/>
        </p:blipFill>
        <p:spPr>
          <a:xfrm>
            <a:off x="3133725" y="3228975"/>
            <a:ext cx="6563249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Wiki or community forum </a:t>
            </a:r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0"/>
            <a:ext cx="8915400" cy="4665569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wiki website allows people to collaborate online and write content together. </a:t>
            </a:r>
          </a:p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most popular example is Wikipedia itself, which allows anyone to add, modify, assess the content of each article.</a:t>
            </a:r>
          </a:p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Forum types of websites provide an organized way to publish public topic discussions. Users can register so they can start and contribute to discussions.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9D1F7-2B79-42D1-8A1C-37E543AFD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6" r="5638" b="6389"/>
          <a:stretch/>
        </p:blipFill>
        <p:spPr>
          <a:xfrm>
            <a:off x="4210050" y="3778328"/>
            <a:ext cx="5476875" cy="287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Anatomy of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1"/>
            <a:ext cx="8915400" cy="39607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Page Title</a:t>
            </a:r>
          </a:p>
          <a:p>
            <a:pPr marL="0" indent="0">
              <a:buNone/>
            </a:pPr>
            <a:br>
              <a:rPr lang="en-IN" sz="2000" dirty="0"/>
            </a:br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69372-6D8E-4066-8E2B-E3F6A5041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9"/>
          <a:stretch/>
        </p:blipFill>
        <p:spPr>
          <a:xfrm>
            <a:off x="2409825" y="2870389"/>
            <a:ext cx="7010400" cy="37461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E3FB54F-7DDD-423D-854D-6A6F0F2610C0}"/>
              </a:ext>
            </a:extLst>
          </p:cNvPr>
          <p:cNvGrpSpPr/>
          <p:nvPr/>
        </p:nvGrpSpPr>
        <p:grpSpPr>
          <a:xfrm>
            <a:off x="2360835" y="2047170"/>
            <a:ext cx="1631520" cy="1172880"/>
            <a:chOff x="2360835" y="2047170"/>
            <a:chExt cx="1631520" cy="1172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15C420-E847-4B2B-BAD8-BF264D3B6BDB}"/>
                    </a:ext>
                  </a:extLst>
                </p14:cNvPr>
                <p14:cNvContentPartPr/>
                <p14:nvPr/>
              </p14:nvContentPartPr>
              <p14:xfrm>
                <a:off x="2360835" y="2693730"/>
                <a:ext cx="1631520" cy="52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15C420-E847-4B2B-BAD8-BF264D3B6B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2835" y="2676090"/>
                  <a:ext cx="166716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733C6B-22DA-4268-B525-2BD8510C273F}"/>
                    </a:ext>
                  </a:extLst>
                </p14:cNvPr>
                <p14:cNvContentPartPr/>
                <p14:nvPr/>
              </p14:nvContentPartPr>
              <p14:xfrm>
                <a:off x="3485835" y="2047170"/>
                <a:ext cx="68040" cy="47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733C6B-22DA-4268-B525-2BD8510C27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67835" y="2029530"/>
                  <a:ext cx="1036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502429-809E-4462-9D14-DC89C9C878EB}"/>
                    </a:ext>
                  </a:extLst>
                </p14:cNvPr>
                <p14:cNvContentPartPr/>
                <p14:nvPr/>
              </p14:nvContentPartPr>
              <p14:xfrm>
                <a:off x="3343275" y="2396370"/>
                <a:ext cx="332280" cy="174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502429-809E-4462-9D14-DC89C9C878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25275" y="2378730"/>
                  <a:ext cx="367920" cy="210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62A5A2-B3CC-41FA-BEA5-84C73AC66125}"/>
              </a:ext>
            </a:extLst>
          </p:cNvPr>
          <p:cNvSpPr txBox="1"/>
          <p:nvPr/>
        </p:nvSpPr>
        <p:spPr>
          <a:xfrm>
            <a:off x="4586183" y="15505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page tile is set using the &lt;title&gt; &lt;/title&gt; set of tags in the head section of the html coding. This is the only web page element within the head section of the web page the visitor will see.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734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Anatomy of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1"/>
            <a:ext cx="8915400" cy="39607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URL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2A5A2-B3CC-41FA-BEA5-84C73AC66125}"/>
              </a:ext>
            </a:extLst>
          </p:cNvPr>
          <p:cNvSpPr txBox="1"/>
          <p:nvPr/>
        </p:nvSpPr>
        <p:spPr>
          <a:xfrm>
            <a:off x="5005283" y="17440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URL is the domain name of the website. If the visitor just typed www.nuv.ac.in they would be taken to the home page of the website.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BE224D-74B3-48FD-AAAB-3227633D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0" t="-6579" r="15" b="55650"/>
          <a:stretch/>
        </p:blipFill>
        <p:spPr>
          <a:xfrm>
            <a:off x="1104898" y="3620341"/>
            <a:ext cx="10262181" cy="285875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99784B9-4F83-4A58-BD80-A8B403AE4ED2}"/>
              </a:ext>
            </a:extLst>
          </p:cNvPr>
          <p:cNvGrpSpPr/>
          <p:nvPr/>
        </p:nvGrpSpPr>
        <p:grpSpPr>
          <a:xfrm>
            <a:off x="2512755" y="2114130"/>
            <a:ext cx="1154880" cy="2648880"/>
            <a:chOff x="2512755" y="2114130"/>
            <a:chExt cx="1154880" cy="2648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6CF60D-D708-41EA-BF5A-C96E922AEE4E}"/>
                    </a:ext>
                  </a:extLst>
                </p14:cNvPr>
                <p14:cNvContentPartPr/>
                <p14:nvPr/>
              </p14:nvContentPartPr>
              <p14:xfrm>
                <a:off x="2512755" y="4180530"/>
                <a:ext cx="1154880" cy="58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6CF60D-D708-41EA-BF5A-C96E922AEE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95115" y="4162530"/>
                  <a:ext cx="11905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66933E-3A1C-4C8D-918B-DE9A49E3F2BF}"/>
                    </a:ext>
                  </a:extLst>
                </p14:cNvPr>
                <p14:cNvContentPartPr/>
                <p14:nvPr/>
              </p14:nvContentPartPr>
              <p14:xfrm>
                <a:off x="2971755" y="2114130"/>
                <a:ext cx="276840" cy="1626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66933E-3A1C-4C8D-918B-DE9A49E3F2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53755" y="2096490"/>
                  <a:ext cx="312480" cy="16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D9D2F3-CAD8-4AC1-ABB5-70CD2816B1CC}"/>
                    </a:ext>
                  </a:extLst>
                </p14:cNvPr>
                <p14:cNvContentPartPr/>
                <p14:nvPr/>
              </p14:nvContentPartPr>
              <p14:xfrm>
                <a:off x="3124035" y="3639090"/>
                <a:ext cx="311040" cy="21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D9D2F3-CAD8-4AC1-ABB5-70CD2816B1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06035" y="3621450"/>
                  <a:ext cx="34668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5162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Anatomy of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1"/>
            <a:ext cx="8915400" cy="39607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File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2A5A2-B3CC-41FA-BEA5-84C73AC66125}"/>
              </a:ext>
            </a:extLst>
          </p:cNvPr>
          <p:cNvSpPr txBox="1"/>
          <p:nvPr/>
        </p:nvSpPr>
        <p:spPr>
          <a:xfrm>
            <a:off x="5005283" y="17440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File name is the web page file name. It cannot contain any spaces!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AC5B7-4A39-4EBF-8987-F8FFCBF02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9" b="65000"/>
          <a:stretch/>
        </p:blipFill>
        <p:spPr>
          <a:xfrm>
            <a:off x="1266825" y="3904657"/>
            <a:ext cx="10391775" cy="210847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1B592E2-B61E-4A6A-A483-A11281883EB6}"/>
              </a:ext>
            </a:extLst>
          </p:cNvPr>
          <p:cNvGrpSpPr/>
          <p:nvPr/>
        </p:nvGrpSpPr>
        <p:grpSpPr>
          <a:xfrm>
            <a:off x="3094515" y="1989930"/>
            <a:ext cx="2221200" cy="2763720"/>
            <a:chOff x="3094515" y="1989930"/>
            <a:chExt cx="2221200" cy="2763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277B24-75B8-4C74-AF4A-80636154081F}"/>
                    </a:ext>
                  </a:extLst>
                </p14:cNvPr>
                <p14:cNvContentPartPr/>
                <p14:nvPr/>
              </p14:nvContentPartPr>
              <p14:xfrm>
                <a:off x="3094515" y="3809370"/>
                <a:ext cx="2221200" cy="944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277B24-75B8-4C74-AF4A-80636154081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76515" y="3791730"/>
                  <a:ext cx="225684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ED2529-3694-45C9-8B58-4AB396A00FEE}"/>
                    </a:ext>
                  </a:extLst>
                </p14:cNvPr>
                <p14:cNvContentPartPr/>
                <p14:nvPr/>
              </p14:nvContentPartPr>
              <p14:xfrm>
                <a:off x="3962115" y="1989930"/>
                <a:ext cx="371880" cy="150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ED2529-3694-45C9-8B58-4AB396A00F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4115" y="1972290"/>
                  <a:ext cx="407520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FD9D8D-E3AF-48CB-95E4-BC42149A02E7}"/>
                    </a:ext>
                  </a:extLst>
                </p14:cNvPr>
                <p14:cNvContentPartPr/>
                <p14:nvPr/>
              </p14:nvContentPartPr>
              <p14:xfrm>
                <a:off x="4247595" y="3447570"/>
                <a:ext cx="224280" cy="140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FD9D8D-E3AF-48CB-95E4-BC42149A02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29955" y="3429570"/>
                  <a:ext cx="25992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073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DEF7-33EC-406A-8A16-04D94D1B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61" y="1044454"/>
            <a:ext cx="6668539" cy="1049235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IN" dirty="0"/>
              <a:t>ow websites works?</a:t>
            </a: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991BFED9-7E4F-4D75-8690-46D9D65D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2" t="42760" r="42794" b="33367"/>
          <a:stretch/>
        </p:blipFill>
        <p:spPr bwMode="auto">
          <a:xfrm>
            <a:off x="1451579" y="2370240"/>
            <a:ext cx="3434031" cy="23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58C23-044D-4EB5-8621-A15A72CBE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09" t="27031" r="1484" b="34028"/>
          <a:stretch/>
        </p:blipFill>
        <p:spPr>
          <a:xfrm>
            <a:off x="8877299" y="2093689"/>
            <a:ext cx="2305051" cy="2670621"/>
          </a:xfrm>
          <a:prstGeom prst="rect">
            <a:avLst/>
          </a:prstGeom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9661B536-2E10-4262-8345-A010128D1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9" t="56549" r="80685" b="40155"/>
          <a:stretch/>
        </p:blipFill>
        <p:spPr bwMode="auto">
          <a:xfrm>
            <a:off x="9006595" y="4933949"/>
            <a:ext cx="2227159" cy="47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">
            <a:extLst>
              <a:ext uri="{FF2B5EF4-FFF2-40B4-BE49-F238E27FC236}">
                <a16:creationId xmlns:a16="http://schemas.microsoft.com/office/drawing/2014/main" id="{1F6BCA5A-B072-4947-AF7E-6FDF3C9FF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8" t="41313" r="44305" b="41312"/>
          <a:stretch/>
        </p:blipFill>
        <p:spPr bwMode="auto">
          <a:xfrm>
            <a:off x="5629274" y="4648199"/>
            <a:ext cx="257175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45C0CB-9879-4F53-8817-CB2C41210BC9}"/>
              </a:ext>
            </a:extLst>
          </p:cNvPr>
          <p:cNvCxnSpPr/>
          <p:nvPr/>
        </p:nvCxnSpPr>
        <p:spPr>
          <a:xfrm>
            <a:off x="5476874" y="2370240"/>
            <a:ext cx="2724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202411-3AE3-45C7-8E39-9B474A726C8D}"/>
              </a:ext>
            </a:extLst>
          </p:cNvPr>
          <p:cNvCxnSpPr/>
          <p:nvPr/>
        </p:nvCxnSpPr>
        <p:spPr>
          <a:xfrm flipH="1">
            <a:off x="5591175" y="4305300"/>
            <a:ext cx="2695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9471D9-E7E8-4837-8C77-E4F6427F2613}"/>
              </a:ext>
            </a:extLst>
          </p:cNvPr>
          <p:cNvSpPr txBox="1"/>
          <p:nvPr/>
        </p:nvSpPr>
        <p:spPr>
          <a:xfrm>
            <a:off x="6102715" y="194653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87242-E0BE-4CCC-B698-1FC04F7CB5AA}"/>
              </a:ext>
            </a:extLst>
          </p:cNvPr>
          <p:cNvSpPr txBox="1"/>
          <p:nvPr/>
        </p:nvSpPr>
        <p:spPr>
          <a:xfrm>
            <a:off x="6254984" y="3843188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593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Anatomy of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1"/>
            <a:ext cx="8915400" cy="39607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Scroll Bars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2A5A2-B3CC-41FA-BEA5-84C73AC66125}"/>
              </a:ext>
            </a:extLst>
          </p:cNvPr>
          <p:cNvSpPr txBox="1"/>
          <p:nvPr/>
        </p:nvSpPr>
        <p:spPr>
          <a:xfrm>
            <a:off x="1947757" y="2509428"/>
            <a:ext cx="89116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Scroll bars are on the right side and bottom of the browser window.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If there is a scroll bar at the bottom (horizontal scroll bar) your web page content is too wide for the browser window.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web page layout should be designed so there is no horizontal scroll bar.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need to test your web page at different resolutions to see if the page is having horizontal scroll or not.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Vertical scroll bar and horizontal scroll bar example">
            <a:extLst>
              <a:ext uri="{FF2B5EF4-FFF2-40B4-BE49-F238E27FC236}">
                <a16:creationId xmlns:a16="http://schemas.microsoft.com/office/drawing/2014/main" id="{DFECE65F-7DF6-42E8-9116-BCA698A4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87" y="4756898"/>
            <a:ext cx="3338525" cy="168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55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Anatomy of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1"/>
            <a:ext cx="8915400" cy="39607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2A5A2-B3CC-41FA-BEA5-84C73AC66125}"/>
              </a:ext>
            </a:extLst>
          </p:cNvPr>
          <p:cNvSpPr txBox="1"/>
          <p:nvPr/>
        </p:nvSpPr>
        <p:spPr>
          <a:xfrm>
            <a:off x="5005283" y="17440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header is at the very top of the web page. It usually contains a logo for the website.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9D931-6D78-45DB-A43F-B75078F07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82"/>
          <a:stretch/>
        </p:blipFill>
        <p:spPr>
          <a:xfrm>
            <a:off x="2055812" y="3620341"/>
            <a:ext cx="8467725" cy="2453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7FF774-3F8B-4020-B960-4BA9CE0653F3}"/>
                  </a:ext>
                </a:extLst>
              </p14:cNvPr>
              <p14:cNvContentPartPr/>
              <p14:nvPr/>
            </p14:nvContentPartPr>
            <p14:xfrm>
              <a:off x="2103435" y="3921690"/>
              <a:ext cx="8204040" cy="1492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7FF774-3F8B-4020-B960-4BA9CE0653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5435" y="3903690"/>
                <a:ext cx="8239680" cy="15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375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Anatomy of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1"/>
            <a:ext cx="8915400" cy="39607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Navigation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2A5A2-B3CC-41FA-BEA5-84C73AC66125}"/>
              </a:ext>
            </a:extLst>
          </p:cNvPr>
          <p:cNvSpPr txBox="1"/>
          <p:nvPr/>
        </p:nvSpPr>
        <p:spPr>
          <a:xfrm>
            <a:off x="2055812" y="2255743"/>
            <a:ext cx="90454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website can use a left navigation system, a right navigation system or a navigation system that spans horizontally right under the header or above the header.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navigation system of a website has to be consistent throughout the website. Changing the navigation system from page to page is confusing to the visitor and they will get frustrated and leave!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C7BA84-6168-4566-AD8F-441052F2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7" b="22917"/>
          <a:stretch/>
        </p:blipFill>
        <p:spPr>
          <a:xfrm>
            <a:off x="3533774" y="4010069"/>
            <a:ext cx="6222801" cy="26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63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Anatomy of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1"/>
            <a:ext cx="8915400" cy="39607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Footer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2A5A2-B3CC-41FA-BEA5-84C73AC66125}"/>
              </a:ext>
            </a:extLst>
          </p:cNvPr>
          <p:cNvSpPr txBox="1"/>
          <p:nvPr/>
        </p:nvSpPr>
        <p:spPr>
          <a:xfrm>
            <a:off x="5005283" y="174403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footer is the bottom section of the web page.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section is where you usually put your copyright notice, link to your privacy policy and your website contact information.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53D50-3318-4AE6-A098-8BE70BE9A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t="1112" b="7361"/>
          <a:stretch/>
        </p:blipFill>
        <p:spPr>
          <a:xfrm>
            <a:off x="2809875" y="3048410"/>
            <a:ext cx="6924676" cy="359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19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Anatomy of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512" y="1639981"/>
            <a:ext cx="8915400" cy="39607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Web Page Content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2A5A2-B3CC-41FA-BEA5-84C73AC66125}"/>
              </a:ext>
            </a:extLst>
          </p:cNvPr>
          <p:cNvSpPr txBox="1"/>
          <p:nvPr/>
        </p:nvSpPr>
        <p:spPr>
          <a:xfrm>
            <a:off x="2055812" y="2255743"/>
            <a:ext cx="9045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Web page content includes everything between the &lt;body&gt; and &lt;/body&gt; tags.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header, footer and navigation system are also the part of web page content.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1F7C1-598D-4FF1-A753-533201D7F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39"/>
          <a:stretch/>
        </p:blipFill>
        <p:spPr>
          <a:xfrm>
            <a:off x="3295650" y="3455894"/>
            <a:ext cx="5915025" cy="30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24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622D033-3891-4940-A9B5-B84A7A17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-Prof Vaibhavi Patel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D6EC8C-FFD4-4054-8010-C6F697588102}"/>
              </a:ext>
            </a:extLst>
          </p:cNvPr>
          <p:cNvSpPr txBox="1"/>
          <p:nvPr/>
        </p:nvSpPr>
        <p:spPr>
          <a:xfrm>
            <a:off x="3495040" y="3180080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</a:rPr>
              <a:t>Thank You</a:t>
            </a:r>
            <a:endParaRPr lang="en-IN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38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4CBF-1C78-4A69-AC86-A3728242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452" y="1302183"/>
            <a:ext cx="8787796" cy="1049235"/>
          </a:xfrm>
        </p:spPr>
        <p:txBody>
          <a:bodyPr>
            <a:normAutofit/>
          </a:bodyPr>
          <a:lstStyle/>
          <a:p>
            <a:r>
              <a:rPr lang="en-US" sz="2400" dirty="0"/>
              <a:t>Basic Requirements to develop a website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CF3E5-ADA9-4B32-B543-A7B2B2C079C3}"/>
              </a:ext>
            </a:extLst>
          </p:cNvPr>
          <p:cNvSpPr txBox="1"/>
          <p:nvPr/>
        </p:nvSpPr>
        <p:spPr>
          <a:xfrm>
            <a:off x="4743450" y="547794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Front-end languages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40882048-365F-4C3A-AB53-C984D86E0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8" t="41313" r="44305" b="41312"/>
          <a:stretch/>
        </p:blipFill>
        <p:spPr bwMode="auto">
          <a:xfrm>
            <a:off x="2705099" y="2257742"/>
            <a:ext cx="7936253" cy="176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AF0AA-7C0C-4DE3-B512-B01C9E097BD3}"/>
              </a:ext>
            </a:extLst>
          </p:cNvPr>
          <p:cNvSpPr txBox="1"/>
          <p:nvPr/>
        </p:nvSpPr>
        <p:spPr>
          <a:xfrm>
            <a:off x="1971675" y="4191312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HTML</a:t>
            </a:r>
            <a:endParaRPr lang="en-I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7AE9A-A255-44FD-BC76-AD39B7C42780}"/>
              </a:ext>
            </a:extLst>
          </p:cNvPr>
          <p:cNvSpPr txBox="1"/>
          <p:nvPr/>
        </p:nvSpPr>
        <p:spPr>
          <a:xfrm>
            <a:off x="7753350" y="4191312"/>
            <a:ext cx="1626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JavaScript</a:t>
            </a:r>
            <a:endParaRPr lang="en-IN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90266-B7D4-454E-BF11-3736E8A13399}"/>
              </a:ext>
            </a:extLst>
          </p:cNvPr>
          <p:cNvSpPr txBox="1"/>
          <p:nvPr/>
        </p:nvSpPr>
        <p:spPr>
          <a:xfrm>
            <a:off x="4743450" y="4201173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CSS</a:t>
            </a:r>
            <a:endParaRPr lang="en-IN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449D1-4080-4622-B47E-8A0C25F55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0"/>
            <a:ext cx="3553906" cy="1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4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84EC80-4F05-4E89-8A47-516C493F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72" y="976883"/>
            <a:ext cx="9896905" cy="520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452E9-B479-4A54-9A77-E5CB0FD5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76883"/>
            <a:ext cx="10484041" cy="55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5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9AC09E-39D8-42A1-8A45-D57F75B0F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75" y="872890"/>
            <a:ext cx="9886950" cy="5417019"/>
          </a:xfrm>
        </p:spPr>
      </p:pic>
    </p:spTree>
    <p:extLst>
      <p:ext uri="{BB962C8B-B14F-4D97-AF65-F5344CB8AC3E}">
        <p14:creationId xmlns:p14="http://schemas.microsoft.com/office/powerpoint/2010/main" val="28578108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AB4624BFC9134486F0383157E2F58F" ma:contentTypeVersion="6" ma:contentTypeDescription="Create a new document." ma:contentTypeScope="" ma:versionID="1f10f96b6c0931139dd60854663d1116">
  <xsd:schema xmlns:xsd="http://www.w3.org/2001/XMLSchema" xmlns:xs="http://www.w3.org/2001/XMLSchema" xmlns:p="http://schemas.microsoft.com/office/2006/metadata/properties" xmlns:ns2="99b4a4bd-8216-45dc-86e2-2e7ff0b71974" targetNamespace="http://schemas.microsoft.com/office/2006/metadata/properties" ma:root="true" ma:fieldsID="1ae6787e35abd4c8a2cc904281cf89dd" ns2:_="">
    <xsd:import namespace="99b4a4bd-8216-45dc-86e2-2e7ff0b719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b4a4bd-8216-45dc-86e2-2e7ff0b719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B60D87-7B39-4851-A49B-E9BAEE5B4410}"/>
</file>

<file path=customXml/itemProps2.xml><?xml version="1.0" encoding="utf-8"?>
<ds:datastoreItem xmlns:ds="http://schemas.openxmlformats.org/officeDocument/2006/customXml" ds:itemID="{0619C4B8-E8D6-4D46-84FF-33D84A9EE3DD}"/>
</file>

<file path=customXml/itemProps3.xml><?xml version="1.0" encoding="utf-8"?>
<ds:datastoreItem xmlns:ds="http://schemas.openxmlformats.org/officeDocument/2006/customXml" ds:itemID="{22C32898-030B-4EE6-85A5-9E06ACC3AAF7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5155</TotalTime>
  <Words>2640</Words>
  <Application>Microsoft Office PowerPoint</Application>
  <PresentationFormat>Widescreen</PresentationFormat>
  <Paragraphs>248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Century Gothic</vt:lpstr>
      <vt:lpstr>Times New Roman</vt:lpstr>
      <vt:lpstr>Verdana</vt:lpstr>
      <vt:lpstr>Wingdings</vt:lpstr>
      <vt:lpstr>Wingdings 3</vt:lpstr>
      <vt:lpstr>Wisp</vt:lpstr>
      <vt:lpstr>Introduction to Web</vt:lpstr>
      <vt:lpstr>Internet vs Web</vt:lpstr>
      <vt:lpstr>WWW</vt:lpstr>
      <vt:lpstr>PowerPoint Presentation</vt:lpstr>
      <vt:lpstr>How websites works?</vt:lpstr>
      <vt:lpstr>Basic Requirements to develop a website</vt:lpstr>
      <vt:lpstr>PowerPoint Presentation</vt:lpstr>
      <vt:lpstr>PowerPoint Presentation</vt:lpstr>
      <vt:lpstr>PowerPoint Presentation</vt:lpstr>
      <vt:lpstr>History of Web and Internet</vt:lpstr>
      <vt:lpstr>Web Development Strategies</vt:lpstr>
      <vt:lpstr>Phase One- Information Gathering</vt:lpstr>
      <vt:lpstr>Phase Two – Planning</vt:lpstr>
      <vt:lpstr>Phase Three – Designing</vt:lpstr>
      <vt:lpstr>Phase Four – Development</vt:lpstr>
      <vt:lpstr>Phase Five – Testing &amp; Delivery</vt:lpstr>
      <vt:lpstr>Phase Six – Maintenance</vt:lpstr>
      <vt:lpstr>Protocol governing Web</vt:lpstr>
      <vt:lpstr>Connecting to Internet</vt:lpstr>
      <vt:lpstr>Connecting to Internet</vt:lpstr>
      <vt:lpstr>Connecting to Internet</vt:lpstr>
      <vt:lpstr>Connecting to Internet</vt:lpstr>
      <vt:lpstr>Connecting to Internet</vt:lpstr>
      <vt:lpstr>Connecting to Internet</vt:lpstr>
      <vt:lpstr>Hardware needed</vt:lpstr>
      <vt:lpstr>Hardware needed</vt:lpstr>
      <vt:lpstr>Introduction to basic Internet services and tools</vt:lpstr>
      <vt:lpstr>FTP</vt:lpstr>
      <vt:lpstr>Telnet</vt:lpstr>
      <vt:lpstr>News</vt:lpstr>
      <vt:lpstr>Mailto</vt:lpstr>
      <vt:lpstr>Websites- Static Websites </vt:lpstr>
      <vt:lpstr>Websites- Dynamic Websites</vt:lpstr>
      <vt:lpstr>Types of Website</vt:lpstr>
      <vt:lpstr>Business websites</vt:lpstr>
      <vt:lpstr>eCommerce Websites</vt:lpstr>
      <vt:lpstr>Entertainment Website</vt:lpstr>
      <vt:lpstr>Educational websites</vt:lpstr>
      <vt:lpstr>Media Website</vt:lpstr>
      <vt:lpstr>Search engines Website</vt:lpstr>
      <vt:lpstr>Portfolio websites / CV websites</vt:lpstr>
      <vt:lpstr>Blogs</vt:lpstr>
      <vt:lpstr>Social media websites</vt:lpstr>
      <vt:lpstr>Brochure</vt:lpstr>
      <vt:lpstr>Crowdfunding</vt:lpstr>
      <vt:lpstr>Wiki or community forum </vt:lpstr>
      <vt:lpstr>Anatomy of Web Page</vt:lpstr>
      <vt:lpstr>Anatomy of Web Page</vt:lpstr>
      <vt:lpstr>Anatomy of Web Page</vt:lpstr>
      <vt:lpstr>Anatomy of Web Page</vt:lpstr>
      <vt:lpstr>Anatomy of Web Page</vt:lpstr>
      <vt:lpstr>Anatomy of Web Page</vt:lpstr>
      <vt:lpstr>Anatomy of Web Page</vt:lpstr>
      <vt:lpstr>Anatomy of Web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and its Architecture</dc:title>
  <dc:creator>Admin</dc:creator>
  <cp:lastModifiedBy>vkpatel93@outlook.com</cp:lastModifiedBy>
  <cp:revision>214</cp:revision>
  <dcterms:created xsi:type="dcterms:W3CDTF">2018-01-28T03:54:08Z</dcterms:created>
  <dcterms:modified xsi:type="dcterms:W3CDTF">2021-10-28T05:11:18Z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0x01010015AB4624BFC9134486F0383157E2F58F</vt:lpwstr>
  </property>
</Properties>
</file>